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F92"/>
    <a:srgbClr val="002F8E"/>
    <a:srgbClr val="2F7CFB"/>
    <a:srgbClr val="5C99EC"/>
    <a:srgbClr val="71A7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61"/>
    <p:restoredTop sz="96041"/>
  </p:normalViewPr>
  <p:slideViewPr>
    <p:cSldViewPr snapToGrid="0">
      <p:cViewPr varScale="1">
        <p:scale>
          <a:sx n="112" d="100"/>
          <a:sy n="112" d="100"/>
        </p:scale>
        <p:origin x="232" y="5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17366A-0373-219F-FEC6-FE4651B5B6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A2AB618-7270-90AD-3840-4D77EBD343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E77F511-ECF5-683D-E055-AB3CBE7B7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969A9-23E8-0F42-BBE5-FF3493301066}" type="datetimeFigureOut">
              <a:rPr kumimoji="1" lang="ja-JP" altLang="en-US" smtClean="0"/>
              <a:t>2023/8/2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F0625E-709A-5013-5432-92F110117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D34573-698E-6207-EE01-7200F8B83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C60A-7B02-0040-8FE8-B4B8909C6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6370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A447E0-9BBA-F282-874F-7ABB2FFF8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4615A83-D9F5-A1F7-0256-2D7CDBE19B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54C3BE-10F8-1DD5-83CF-9EF24B53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969A9-23E8-0F42-BBE5-FF3493301066}" type="datetimeFigureOut">
              <a:rPr kumimoji="1" lang="ja-JP" altLang="en-US" smtClean="0"/>
              <a:t>2023/8/2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4960FAB-6ABF-473C-10E1-6DDD2A84B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87EC03-F7DD-CCE8-36E5-10EAEA57D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C60A-7B02-0040-8FE8-B4B8909C6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6736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353653D-0B4C-092C-BECB-1252B0F2A8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54CBF4A-6F08-8F11-00F7-335964AF74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BD390EF-6758-5B6C-5BC1-CB769F334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969A9-23E8-0F42-BBE5-FF3493301066}" type="datetimeFigureOut">
              <a:rPr kumimoji="1" lang="ja-JP" altLang="en-US" smtClean="0"/>
              <a:t>2023/8/2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2591D5-FE77-6A1E-CD87-41D021B62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98B73C-BE10-DCD3-F666-695EBB6BF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C60A-7B02-0040-8FE8-B4B8909C6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2077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064161-7265-A9B8-FF29-EFB7D6C1B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8364D83-5C89-DDC7-311F-5356293D80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9EAAB4-8E9C-C173-B4FA-1141F1090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969A9-23E8-0F42-BBE5-FF3493301066}" type="datetimeFigureOut">
              <a:rPr kumimoji="1" lang="ja-JP" altLang="en-US" smtClean="0"/>
              <a:t>2023/8/2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7FAB25A-4FA9-672E-7519-EF4BAAD6C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C153D0F-0879-C371-99CA-BB20E7533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C60A-7B02-0040-8FE8-B4B8909C6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32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274D86-1154-0B25-5B8B-070CE3D6C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25794F5-274B-846E-D622-C44D5AABB6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B30627-6847-D1CF-910A-BA0701A97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969A9-23E8-0F42-BBE5-FF3493301066}" type="datetimeFigureOut">
              <a:rPr kumimoji="1" lang="ja-JP" altLang="en-US" smtClean="0"/>
              <a:t>2023/8/2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6BFD44-82F3-FAF8-7244-70AD43BE2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2A5EFB-BF0A-2FD6-256D-B783DC073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C60A-7B02-0040-8FE8-B4B8909C6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4095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801698-C25C-930A-B8BA-BEBA741C3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42235D5-9CEF-52C5-D656-2791BCA0DD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3338963-AC11-5D24-0FDE-211146BD44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92ABAD8-87B8-4ECB-2B89-A4010CD70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969A9-23E8-0F42-BBE5-FF3493301066}" type="datetimeFigureOut">
              <a:rPr kumimoji="1" lang="ja-JP" altLang="en-US" smtClean="0"/>
              <a:t>2023/8/2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4DFEDC1-2B88-2F3A-258D-D6A12511A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B3712B8-356B-A0AC-C236-E493364BF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C60A-7B02-0040-8FE8-B4B8909C6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3687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A908EF-E12B-8A66-5E58-DC37585CC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FD33BDF-A248-FE96-AA91-0583A72AC6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A62D558-9A08-CB9B-BEE5-917ED4FC94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2A24D61-1B35-62A6-EC77-46C2D22640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C1EDDFD-B6C7-3C21-5720-2F9B06E7F0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7B945E3-A384-033C-18F5-D34491D62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969A9-23E8-0F42-BBE5-FF3493301066}" type="datetimeFigureOut">
              <a:rPr kumimoji="1" lang="ja-JP" altLang="en-US" smtClean="0"/>
              <a:t>2023/8/2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B4652B5-E4B4-7C9A-4447-FF69E1687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2178D4F-CE0B-2015-50F1-EA705531F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C60A-7B02-0040-8FE8-B4B8909C6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8136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6A52A1-D62D-68EE-3A2F-20DFE0EB1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F2ECF36-6CCE-5090-B3AE-A3702C900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969A9-23E8-0F42-BBE5-FF3493301066}" type="datetimeFigureOut">
              <a:rPr kumimoji="1" lang="ja-JP" altLang="en-US" smtClean="0"/>
              <a:t>2023/8/2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87A6E5A-80CB-BD47-0695-956866B96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D1D6A4A-CDA3-6D4B-EFF8-6F9EA0579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C60A-7B02-0040-8FE8-B4B8909C6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6649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88126B7-9B33-D3DC-3932-AE62E345A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969A9-23E8-0F42-BBE5-FF3493301066}" type="datetimeFigureOut">
              <a:rPr kumimoji="1" lang="ja-JP" altLang="en-US" smtClean="0"/>
              <a:t>2023/8/2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72AA329-DD97-152B-40A0-9D2E2AF10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756E508-8ACB-2BF7-FBEE-D6DBCD921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C60A-7B02-0040-8FE8-B4B8909C6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7510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4FFEF5-00DA-6AEF-F467-0E9A48E29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5A435EB-2FFD-EB83-F12B-320B98753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F2F2E54-AA07-0DF2-948F-B290D1FF67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FE73B5F-633D-4CDE-B71F-1754D7F91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969A9-23E8-0F42-BBE5-FF3493301066}" type="datetimeFigureOut">
              <a:rPr kumimoji="1" lang="ja-JP" altLang="en-US" smtClean="0"/>
              <a:t>2023/8/2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AE0E009-D5C1-2D0F-A0CE-911028172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73E9C79-4E28-722A-07C5-8F830041E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C60A-7B02-0040-8FE8-B4B8909C6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8269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151C84-D684-0F8A-82CF-E23BC70B5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B35597B-438D-9664-67CA-216E3F3AC6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187D0F9-3102-2402-096B-8F16C5300B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B41E8B2-2AA2-09D6-3E74-CF6F50943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969A9-23E8-0F42-BBE5-FF3493301066}" type="datetimeFigureOut">
              <a:rPr kumimoji="1" lang="ja-JP" altLang="en-US" smtClean="0"/>
              <a:t>2023/8/2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5F248DD-41B4-D88F-FD09-2C527F418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EEE20E7-66D9-E261-22EB-FC4D7FCF8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C60A-7B02-0040-8FE8-B4B8909C6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2361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E4A8B33-725D-AB11-45CC-A3921A76E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E7B686C-6A1F-2E2B-B668-D7910B483A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FF9159-0954-F25A-0A76-D597CEAAD6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969A9-23E8-0F42-BBE5-FF3493301066}" type="datetimeFigureOut">
              <a:rPr kumimoji="1" lang="ja-JP" altLang="en-US" smtClean="0"/>
              <a:t>2023/8/2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51477CC-CADC-7115-202B-B410B47503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48114B-2E6F-8F94-AE33-0AC82A343D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0C60A-7B02-0040-8FE8-B4B8909C6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5432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角丸四角形 33">
            <a:extLst>
              <a:ext uri="{FF2B5EF4-FFF2-40B4-BE49-F238E27FC236}">
                <a16:creationId xmlns:a16="http://schemas.microsoft.com/office/drawing/2014/main" id="{0B04F28E-5BD5-2EE7-F60D-AD7B6CEC9F56}"/>
              </a:ext>
            </a:extLst>
          </p:cNvPr>
          <p:cNvSpPr/>
          <p:nvPr/>
        </p:nvSpPr>
        <p:spPr>
          <a:xfrm>
            <a:off x="5806440" y="1977390"/>
            <a:ext cx="5292090" cy="4343400"/>
          </a:xfrm>
          <a:prstGeom prst="roundRect">
            <a:avLst/>
          </a:prstGeom>
          <a:noFill/>
          <a:ln w="57150">
            <a:solidFill>
              <a:srgbClr val="FF2F92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B4C6B1E-01EC-AACF-5B48-5238EA37EE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9580" y="406400"/>
            <a:ext cx="11266170" cy="828040"/>
          </a:xfrm>
        </p:spPr>
        <p:txBody>
          <a:bodyPr>
            <a:normAutofit fontScale="90000"/>
          </a:bodyPr>
          <a:lstStyle/>
          <a:p>
            <a:r>
              <a:rPr kumimoji="1" lang="ja-JP" altLang="en-US"/>
              <a:t>心に刺さる資料の作り方はこれだ！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A5DEB02-97F9-E576-C21F-D723116103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9580" y="1418908"/>
            <a:ext cx="11266170" cy="5032692"/>
          </a:xfrm>
        </p:spPr>
        <p:txBody>
          <a:bodyPr/>
          <a:lstStyle/>
          <a:p>
            <a:r>
              <a:rPr kumimoji="1" lang="ja-JP" altLang="en-US"/>
              <a:t>ストーリー立案から提案書の作成まで</a:t>
            </a:r>
          </a:p>
        </p:txBody>
      </p:sp>
      <p:sp>
        <p:nvSpPr>
          <p:cNvPr id="4" name="ホームベース 3">
            <a:extLst>
              <a:ext uri="{FF2B5EF4-FFF2-40B4-BE49-F238E27FC236}">
                <a16:creationId xmlns:a16="http://schemas.microsoft.com/office/drawing/2014/main" id="{BDCCF28F-ABB3-8D62-8641-B79487146076}"/>
              </a:ext>
            </a:extLst>
          </p:cNvPr>
          <p:cNvSpPr/>
          <p:nvPr/>
        </p:nvSpPr>
        <p:spPr>
          <a:xfrm>
            <a:off x="994410" y="2230756"/>
            <a:ext cx="2503170" cy="1033462"/>
          </a:xfrm>
          <a:prstGeom prst="homePlate">
            <a:avLst/>
          </a:prstGeom>
          <a:solidFill>
            <a:srgbClr val="71A7E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/>
              <a:t>ストーリー立案</a:t>
            </a:r>
          </a:p>
        </p:txBody>
      </p:sp>
      <p:sp>
        <p:nvSpPr>
          <p:cNvPr id="5" name="ホームベース 4">
            <a:extLst>
              <a:ext uri="{FF2B5EF4-FFF2-40B4-BE49-F238E27FC236}">
                <a16:creationId xmlns:a16="http://schemas.microsoft.com/office/drawing/2014/main" id="{7D144475-0B44-2AE2-DAD1-53BBB00D44DB}"/>
              </a:ext>
            </a:extLst>
          </p:cNvPr>
          <p:cNvSpPr/>
          <p:nvPr/>
        </p:nvSpPr>
        <p:spPr>
          <a:xfrm>
            <a:off x="3497580" y="2230756"/>
            <a:ext cx="2503170" cy="1033462"/>
          </a:xfrm>
          <a:prstGeom prst="homePlate">
            <a:avLst/>
          </a:prstGeom>
          <a:solidFill>
            <a:srgbClr val="002F8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/>
              <a:t>構成立て</a:t>
            </a:r>
            <a:endParaRPr kumimoji="1" lang="ja-JP" altLang="en-US"/>
          </a:p>
        </p:txBody>
      </p:sp>
      <p:sp>
        <p:nvSpPr>
          <p:cNvPr id="7" name="ホームベース 6">
            <a:extLst>
              <a:ext uri="{FF2B5EF4-FFF2-40B4-BE49-F238E27FC236}">
                <a16:creationId xmlns:a16="http://schemas.microsoft.com/office/drawing/2014/main" id="{06A67EE1-7E75-C93F-5368-4B5658694360}"/>
              </a:ext>
            </a:extLst>
          </p:cNvPr>
          <p:cNvSpPr/>
          <p:nvPr/>
        </p:nvSpPr>
        <p:spPr>
          <a:xfrm>
            <a:off x="6000750" y="2230756"/>
            <a:ext cx="2503170" cy="1033462"/>
          </a:xfrm>
          <a:prstGeom prst="homePlate">
            <a:avLst/>
          </a:prstGeom>
          <a:solidFill>
            <a:srgbClr val="002F8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/>
              <a:t>キーメッセージとコンテンツに分解</a:t>
            </a:r>
          </a:p>
        </p:txBody>
      </p:sp>
      <p:sp>
        <p:nvSpPr>
          <p:cNvPr id="9" name="ホームベース 8">
            <a:extLst>
              <a:ext uri="{FF2B5EF4-FFF2-40B4-BE49-F238E27FC236}">
                <a16:creationId xmlns:a16="http://schemas.microsoft.com/office/drawing/2014/main" id="{A80449F9-E98D-874F-9378-3CF42A935FEE}"/>
              </a:ext>
            </a:extLst>
          </p:cNvPr>
          <p:cNvSpPr/>
          <p:nvPr/>
        </p:nvSpPr>
        <p:spPr>
          <a:xfrm>
            <a:off x="8503920" y="2245360"/>
            <a:ext cx="2503170" cy="1033462"/>
          </a:xfrm>
          <a:prstGeom prst="homePlate">
            <a:avLst/>
          </a:prstGeom>
          <a:solidFill>
            <a:srgbClr val="002F8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/>
              <a:t>テキストを図やグラフで表現</a:t>
            </a:r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BF95C1F-D5AD-6C99-6122-5DA5AD5A8EC9}"/>
              </a:ext>
            </a:extLst>
          </p:cNvPr>
          <p:cNvSpPr/>
          <p:nvPr/>
        </p:nvSpPr>
        <p:spPr>
          <a:xfrm>
            <a:off x="994410" y="3278822"/>
            <a:ext cx="1988820" cy="28476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E73179F-605D-5F68-C96C-20C62088DC62}"/>
              </a:ext>
            </a:extLst>
          </p:cNvPr>
          <p:cNvSpPr txBox="1"/>
          <p:nvPr/>
        </p:nvSpPr>
        <p:spPr>
          <a:xfrm>
            <a:off x="12915900" y="422910"/>
            <a:ext cx="184731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6FB0E4F-D7AE-B648-4A8B-DE831082D281}"/>
              </a:ext>
            </a:extLst>
          </p:cNvPr>
          <p:cNvSpPr txBox="1"/>
          <p:nvPr/>
        </p:nvSpPr>
        <p:spPr>
          <a:xfrm>
            <a:off x="1257300" y="3554730"/>
            <a:ext cx="1520190" cy="242284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15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ja-JP" altLang="en-US"/>
              <a:t>ユーザーストーリーは、ユーザーが問題を抱えて解決するまでを４コマで表現する。</a:t>
            </a:r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D52CC9E-F327-7118-8CC4-38FEA5C8FEB6}"/>
              </a:ext>
            </a:extLst>
          </p:cNvPr>
          <p:cNvSpPr/>
          <p:nvPr/>
        </p:nvSpPr>
        <p:spPr>
          <a:xfrm>
            <a:off x="8509635" y="3278822"/>
            <a:ext cx="1988820" cy="28476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FE49FA21-0DF7-8777-44FC-0BDAE555CD81}"/>
              </a:ext>
            </a:extLst>
          </p:cNvPr>
          <p:cNvSpPr/>
          <p:nvPr/>
        </p:nvSpPr>
        <p:spPr>
          <a:xfrm>
            <a:off x="6000750" y="3278822"/>
            <a:ext cx="1988820" cy="28476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3C20A92C-75EE-4748-893F-C0B53A69D293}"/>
              </a:ext>
            </a:extLst>
          </p:cNvPr>
          <p:cNvSpPr/>
          <p:nvPr/>
        </p:nvSpPr>
        <p:spPr>
          <a:xfrm>
            <a:off x="3497580" y="3264218"/>
            <a:ext cx="1988820" cy="28476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A81506F-653B-82E6-FFC1-373666F66FD8}"/>
              </a:ext>
            </a:extLst>
          </p:cNvPr>
          <p:cNvSpPr txBox="1"/>
          <p:nvPr/>
        </p:nvSpPr>
        <p:spPr>
          <a:xfrm>
            <a:off x="3717608" y="3554730"/>
            <a:ext cx="1520190" cy="56261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15000"/>
              </a:schemeClr>
            </a:solidFill>
          </a:ln>
        </p:spPr>
        <p:txBody>
          <a:bodyPr wrap="square" rtlCol="0" anchor="ctr" anchorCtr="1">
            <a:noAutofit/>
          </a:bodyPr>
          <a:lstStyle/>
          <a:p>
            <a:r>
              <a:rPr kumimoji="1" lang="ja-JP" altLang="en-US"/>
              <a:t>背景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C1B658B-A0EB-C2A1-E7E8-408A61ED2B0F}"/>
              </a:ext>
            </a:extLst>
          </p:cNvPr>
          <p:cNvSpPr txBox="1"/>
          <p:nvPr/>
        </p:nvSpPr>
        <p:spPr>
          <a:xfrm>
            <a:off x="3714750" y="4797580"/>
            <a:ext cx="1520190" cy="56261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15000"/>
              </a:schemeClr>
            </a:solidFill>
          </a:ln>
        </p:spPr>
        <p:txBody>
          <a:bodyPr wrap="square" rtlCol="0" anchor="ctr" anchorCtr="1">
            <a:noAutofit/>
          </a:bodyPr>
          <a:lstStyle/>
          <a:p>
            <a:r>
              <a:rPr kumimoji="1" lang="ja-JP" altLang="en-US"/>
              <a:t>方法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01BFDA2-C64E-687C-A53A-1EA0866CC7DB}"/>
              </a:ext>
            </a:extLst>
          </p:cNvPr>
          <p:cNvSpPr txBox="1"/>
          <p:nvPr/>
        </p:nvSpPr>
        <p:spPr>
          <a:xfrm>
            <a:off x="3714750" y="5414960"/>
            <a:ext cx="1520190" cy="56261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15000"/>
              </a:schemeClr>
            </a:solidFill>
          </a:ln>
        </p:spPr>
        <p:txBody>
          <a:bodyPr wrap="square" rtlCol="0" anchor="ctr" anchorCtr="1">
            <a:noAutofit/>
          </a:bodyPr>
          <a:lstStyle/>
          <a:p>
            <a:r>
              <a:rPr kumimoji="1" lang="ja-JP" altLang="en-US"/>
              <a:t>対象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69F1D0C-834E-6E30-DFF7-40D33BEDCB82}"/>
              </a:ext>
            </a:extLst>
          </p:cNvPr>
          <p:cNvSpPr txBox="1"/>
          <p:nvPr/>
        </p:nvSpPr>
        <p:spPr>
          <a:xfrm>
            <a:off x="3714750" y="4174012"/>
            <a:ext cx="1520190" cy="56261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15000"/>
              </a:schemeClr>
            </a:solidFill>
          </a:ln>
        </p:spPr>
        <p:txBody>
          <a:bodyPr wrap="square" rtlCol="0" anchor="ctr" anchorCtr="1">
            <a:noAutofit/>
          </a:bodyPr>
          <a:lstStyle/>
          <a:p>
            <a:r>
              <a:rPr kumimoji="1" lang="ja-JP" altLang="en-US"/>
              <a:t>問題と目的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EE4CEA4-E15A-CB15-64E9-25433FDD8357}"/>
              </a:ext>
            </a:extLst>
          </p:cNvPr>
          <p:cNvSpPr txBox="1"/>
          <p:nvPr/>
        </p:nvSpPr>
        <p:spPr>
          <a:xfrm>
            <a:off x="6235065" y="4797580"/>
            <a:ext cx="1520190" cy="117999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15000"/>
              </a:schemeClr>
            </a:solidFill>
          </a:ln>
        </p:spPr>
        <p:txBody>
          <a:bodyPr wrap="square" rtlCol="0" anchor="t" anchorCtr="0">
            <a:noAutofit/>
          </a:bodyPr>
          <a:lstStyle/>
          <a:p>
            <a:r>
              <a:rPr kumimoji="1" lang="ja-JP" altLang="en-US" sz="1200"/>
              <a:t>キーメッセージ</a:t>
            </a:r>
            <a:r>
              <a:rPr kumimoji="1" lang="en-US" altLang="ja-JP" sz="1200" dirty="0"/>
              <a:t>B</a:t>
            </a:r>
          </a:p>
          <a:p>
            <a:endParaRPr lang="en-US" altLang="ja-JP" sz="1200" dirty="0"/>
          </a:p>
          <a:p>
            <a:r>
              <a:rPr kumimoji="1" lang="ja-JP" altLang="en-US"/>
              <a:t>・詳細説明</a:t>
            </a:r>
            <a:endParaRPr kumimoji="1" lang="en-US" altLang="ja-JP" dirty="0"/>
          </a:p>
          <a:p>
            <a:r>
              <a:rPr lang="ja-JP" altLang="en-US"/>
              <a:t>・根拠</a:t>
            </a:r>
            <a:endParaRPr kumimoji="1"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4F250CA-B634-D46B-1431-6E3AF4D9D04D}"/>
              </a:ext>
            </a:extLst>
          </p:cNvPr>
          <p:cNvSpPr txBox="1"/>
          <p:nvPr/>
        </p:nvSpPr>
        <p:spPr>
          <a:xfrm>
            <a:off x="6235065" y="3554730"/>
            <a:ext cx="1520190" cy="117999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15000"/>
              </a:schemeClr>
            </a:solidFill>
          </a:ln>
        </p:spPr>
        <p:txBody>
          <a:bodyPr wrap="square" rtlCol="0" anchor="t" anchorCtr="0">
            <a:noAutofit/>
          </a:bodyPr>
          <a:lstStyle/>
          <a:p>
            <a:r>
              <a:rPr lang="ja-JP" altLang="en-US" sz="1200"/>
              <a:t>キーメッセージ</a:t>
            </a:r>
            <a:r>
              <a:rPr lang="en-US" altLang="ja-JP" sz="1200" dirty="0"/>
              <a:t>A</a:t>
            </a:r>
          </a:p>
          <a:p>
            <a:endParaRPr kumimoji="1" lang="en-US" altLang="ja-JP" sz="1200" dirty="0"/>
          </a:p>
          <a:p>
            <a:r>
              <a:rPr lang="ja-JP" altLang="en-US"/>
              <a:t>・詳細説明</a:t>
            </a:r>
            <a:endParaRPr lang="en-US" altLang="ja-JP" dirty="0"/>
          </a:p>
          <a:p>
            <a:r>
              <a:rPr kumimoji="1" lang="ja-JP" altLang="en-US"/>
              <a:t>・根拠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29F9835C-6F8C-B964-6004-3D11984355B3}"/>
              </a:ext>
            </a:extLst>
          </p:cNvPr>
          <p:cNvSpPr txBox="1"/>
          <p:nvPr/>
        </p:nvSpPr>
        <p:spPr>
          <a:xfrm>
            <a:off x="8743950" y="4797580"/>
            <a:ext cx="1520190" cy="117999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15000"/>
              </a:schemeClr>
            </a:solidFill>
          </a:ln>
        </p:spPr>
        <p:txBody>
          <a:bodyPr wrap="square" rtlCol="0" anchor="t" anchorCtr="0">
            <a:noAutofit/>
          </a:bodyPr>
          <a:lstStyle/>
          <a:p>
            <a:r>
              <a:rPr lang="ja-JP" altLang="en-US" sz="1200"/>
              <a:t>キーメッセージ</a:t>
            </a:r>
            <a:r>
              <a:rPr lang="en-US" altLang="ja-JP" sz="1200" dirty="0"/>
              <a:t>A</a:t>
            </a:r>
          </a:p>
          <a:p>
            <a:endParaRPr kumimoji="1" lang="en-US" altLang="ja-JP" sz="1200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6E1FF705-D7A5-0D1C-CBA5-0AB888254247}"/>
              </a:ext>
            </a:extLst>
          </p:cNvPr>
          <p:cNvSpPr txBox="1"/>
          <p:nvPr/>
        </p:nvSpPr>
        <p:spPr>
          <a:xfrm>
            <a:off x="8743950" y="3557109"/>
            <a:ext cx="1520190" cy="117999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15000"/>
              </a:schemeClr>
            </a:solidFill>
          </a:ln>
        </p:spPr>
        <p:txBody>
          <a:bodyPr wrap="square" rtlCol="0" anchor="t" anchorCtr="0">
            <a:noAutofit/>
          </a:bodyPr>
          <a:lstStyle/>
          <a:p>
            <a:r>
              <a:rPr lang="ja-JP" altLang="en-US" sz="1200"/>
              <a:t>キーメッセージ</a:t>
            </a:r>
            <a:r>
              <a:rPr lang="en-US" altLang="ja-JP" sz="1200" dirty="0"/>
              <a:t>A</a:t>
            </a:r>
          </a:p>
          <a:p>
            <a:endParaRPr kumimoji="1" lang="en-US" altLang="ja-JP" sz="1200" dirty="0"/>
          </a:p>
          <a:p>
            <a:endParaRPr kumimoji="1" lang="en-US" altLang="ja-JP" sz="1200" dirty="0"/>
          </a:p>
        </p:txBody>
      </p:sp>
      <p:pic>
        <p:nvPicPr>
          <p:cNvPr id="27" name="グラフィックス 26" descr="棒グラフ 単色塗りつぶし">
            <a:extLst>
              <a:ext uri="{FF2B5EF4-FFF2-40B4-BE49-F238E27FC236}">
                <a16:creationId xmlns:a16="http://schemas.microsoft.com/office/drawing/2014/main" id="{991DBDCF-6BFC-2177-87E1-84F8CAE21F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81574" y="3872385"/>
            <a:ext cx="776287" cy="776287"/>
          </a:xfrm>
          <a:prstGeom prst="rect">
            <a:avLst/>
          </a:prstGeom>
        </p:spPr>
      </p:pic>
      <p:pic>
        <p:nvPicPr>
          <p:cNvPr id="29" name="グラフィックス 28" descr="棒グラフ (上昇) 枠線">
            <a:extLst>
              <a:ext uri="{FF2B5EF4-FFF2-40B4-BE49-F238E27FC236}">
                <a16:creationId xmlns:a16="http://schemas.microsoft.com/office/drawing/2014/main" id="{2C1A0DC1-FFCA-41F4-A259-87B92691559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404032" y="3875559"/>
            <a:ext cx="776287" cy="776287"/>
          </a:xfrm>
          <a:prstGeom prst="rect">
            <a:avLst/>
          </a:prstGeom>
        </p:spPr>
      </p:pic>
      <p:pic>
        <p:nvPicPr>
          <p:cNvPr id="31" name="グラフィックス 30" descr="分岐図 単色塗りつぶし">
            <a:extLst>
              <a:ext uri="{FF2B5EF4-FFF2-40B4-BE49-F238E27FC236}">
                <a16:creationId xmlns:a16="http://schemas.microsoft.com/office/drawing/2014/main" id="{5183C220-1100-D616-7269-63815AA2745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762683" y="5089194"/>
            <a:ext cx="741362" cy="741362"/>
          </a:xfrm>
          <a:prstGeom prst="rect">
            <a:avLst/>
          </a:prstGeom>
        </p:spPr>
      </p:pic>
      <p:pic>
        <p:nvPicPr>
          <p:cNvPr id="33" name="グラフィックス 32" descr="チェックリスト 枠線">
            <a:extLst>
              <a:ext uri="{FF2B5EF4-FFF2-40B4-BE49-F238E27FC236}">
                <a16:creationId xmlns:a16="http://schemas.microsoft.com/office/drawing/2014/main" id="{39181DF4-A924-3485-DAC5-6202C1EFA6D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380147" y="5125351"/>
            <a:ext cx="716425" cy="71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357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75</Words>
  <Application>Microsoft Macintosh PowerPoint</Application>
  <PresentationFormat>ワイド画面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心に刺さる資料の作り方はこれだ！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心に刺さる資料の作り方はこれだ！</dc:title>
  <dc:creator>Yoichi Ikegawa</dc:creator>
  <cp:lastModifiedBy>Yoichi Ikegawa</cp:lastModifiedBy>
  <cp:revision>1</cp:revision>
  <dcterms:created xsi:type="dcterms:W3CDTF">2023-08-01T17:25:16Z</dcterms:created>
  <dcterms:modified xsi:type="dcterms:W3CDTF">2023-08-01T17:52:31Z</dcterms:modified>
</cp:coreProperties>
</file>